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3A59"/>
    <a:srgbClr val="1A2132"/>
    <a:srgbClr val="8899C2"/>
    <a:srgbClr val="688796"/>
    <a:srgbClr val="37474F"/>
    <a:srgbClr val="263238"/>
    <a:srgbClr val="0D47A1"/>
    <a:srgbClr val="82C4F6"/>
    <a:srgbClr val="69B7F7"/>
    <a:srgbClr val="3C86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324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5790B-4ADE-2F5B-444C-CA84434DC7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9D04E4-7924-8CBF-E491-F68A400AF9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CF4BF-0366-DB44-A854-9C14B38C4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77BCD-E596-4D08-B811-5D3F6E58F529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01B19-6397-66B7-85C1-AD6510407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CD78F-2F15-A196-7F0D-BF326B576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31D47-D55D-4A38-91CB-3BBD03A20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36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2E2CE-15A0-E304-D587-FAD5CB06C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F9C544-F888-48A5-0AE7-32CFB2B854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55B01-930C-0B8C-4496-FD0C8D618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77BCD-E596-4D08-B811-5D3F6E58F529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1ABBB-9C94-E7EF-8236-11BDFB763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35C68-B525-F0D6-3017-EFBCAB2F2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31D47-D55D-4A38-91CB-3BBD03A20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774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B619A-B033-9878-3356-0F44F31A8E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C17336-465A-1D51-8F24-158228071B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74D16-273F-DCDF-E999-83E68E093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77BCD-E596-4D08-B811-5D3F6E58F529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F1E96-160B-C1F5-8319-BA227F0AA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1512BC-AF88-0338-F56F-F3FA4B252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31D47-D55D-4A38-91CB-3BBD03A20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066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288DA-5F77-61ED-EF7D-2A0307079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F0A8C-462F-AF4C-A150-90A060361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E8DB8-C305-FF6B-7D2E-9FF791434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77BCD-E596-4D08-B811-5D3F6E58F529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EE1F0-6A41-3C30-FADF-C7009A3DE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13341-B12A-6E27-D582-2B9663703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31D47-D55D-4A38-91CB-3BBD03A20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155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6A08A-D20B-7093-0164-E6FEF3FF7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C7797-F05F-4E2F-1FAE-F7DFFEE44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F69C9-5655-9167-5629-B55D0B427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77BCD-E596-4D08-B811-5D3F6E58F529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596BDD-B6F0-C4C4-F295-69A0BFBC1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9B86D-540C-8B5C-8E81-E8E772882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31D47-D55D-4A38-91CB-3BBD03A20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436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4DE79-2929-AE76-D63B-8D48630F7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DB3EF-78E9-3EB8-944B-9BC676AE5D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BF92C7-8938-03EB-9D1C-CEF453A3CB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D7629E-0D7F-7334-63E3-04420690D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77BCD-E596-4D08-B811-5D3F6E58F529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198A69-FE8E-BB2A-2DA8-AF2CB7EF4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B512C2-635C-33E5-5DC4-9CFE847E6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31D47-D55D-4A38-91CB-3BBD03A20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132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CAC8C-1C7F-DE9A-DFC0-678ADCD52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2B9B0-1182-DBB1-27BE-2A5BD7374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C711D3-54BD-6FA8-B796-E65DCFCF7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E8B747-D991-5611-1025-4B80AEA8BD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DF0E88-283A-1B49-4188-0E2AB254F2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CAFF44-EA5B-434E-48D1-304131D6E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77BCD-E596-4D08-B811-5D3F6E58F529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E59349-C13F-695C-B7B8-91E678710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C18532-BB60-1D3B-5F2D-CE13D8DA2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31D47-D55D-4A38-91CB-3BBD03A20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494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29178-BE9C-1617-1330-B53D27E56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6388AF-DEA8-021B-49F0-60A2B569A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77BCD-E596-4D08-B811-5D3F6E58F529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C89B5-143B-0080-19FA-28A78DA5F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6E28F1-6B4B-C5A5-0D9F-2DBCF8F8F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31D47-D55D-4A38-91CB-3BBD03A20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297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25DF75-6C52-48BB-4C1D-F17D9C53B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77BCD-E596-4D08-B811-5D3F6E58F529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6F5EEC-41CC-6D19-CAD7-041F61190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D2CBC-8C43-0534-5D98-0FADB67D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31D47-D55D-4A38-91CB-3BBD03A20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985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E673-664A-4FC8-6539-1F3D41B19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3D4A1-922C-4A93-1FAA-9AAF29027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F12EF4-323D-8AF6-6B86-B4C6C39F8D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30C757-B7E5-ECD7-C112-FF8C4F8E8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77BCD-E596-4D08-B811-5D3F6E58F529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854BB-C81B-1D76-ADCE-34DC44C56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B73064-E108-DA19-C6D2-7191E8CFE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31D47-D55D-4A38-91CB-3BBD03A20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316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D5A71-12F5-802B-66F3-11B744ACE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4E3AE2-646A-5749-FF2F-03C0428E73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6458FA-2EBC-C6D8-66BE-149B187F9F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E052DC-A1F0-E42F-B75C-9751DB2C5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77BCD-E596-4D08-B811-5D3F6E58F529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BAC73D-1F3B-A67C-92F7-63E00078C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22A22D-4469-385C-2ACD-B14BB3051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31D47-D55D-4A38-91CB-3BBD03A20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098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0">
              <a:srgbClr val="69B7F7"/>
            </a:gs>
            <a:gs pos="0">
              <a:srgbClr val="3C86E0"/>
            </a:gs>
            <a:gs pos="100000">
              <a:srgbClr val="82C4F6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EB0DDC-FEA7-A848-F278-62B5F5FC8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51F1D-55C6-CE6C-AF63-0EBABE750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C1550-53FF-6620-995C-2FF9A573DF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677BCD-E596-4D08-B811-5D3F6E58F529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42A9B-940B-DBCB-F673-05B4BFD86B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DD83D-7079-9572-E436-2081798C11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131D47-D55D-4A38-91CB-3BBD03A20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063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CBCC57-C76C-8065-8089-88DC807690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36474400" y="-492336"/>
            <a:ext cx="49809400" cy="68270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0DED2F-BB2B-59DE-5C98-C39AD720493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0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8704500" y="842960"/>
            <a:ext cx="63703200" cy="6858000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6CAB0D-94C5-6BF4-E223-443E7CD759F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95" y="2586033"/>
            <a:ext cx="1685925" cy="1685925"/>
          </a:xfrm>
          <a:prstGeom prst="rect">
            <a:avLst/>
          </a:prstGeom>
          <a:effectLst>
            <a:outerShdw blurRad="101600" dist="50800" dir="16200000" rotWithShape="0">
              <a:prstClr val="black">
                <a:alpha val="25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7EEE12-97BC-90A3-C8AB-5220F9ADF2CD}"/>
              </a:ext>
            </a:extLst>
          </p:cNvPr>
          <p:cNvSpPr txBox="1"/>
          <p:nvPr/>
        </p:nvSpPr>
        <p:spPr>
          <a:xfrm>
            <a:off x="2307567" y="2916027"/>
            <a:ext cx="96460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2E3A59"/>
                </a:solidFill>
                <a:effectLst>
                  <a:outerShdw blurRad="50800" dist="38100" dir="16200000" rotWithShape="0">
                    <a:srgbClr val="000000">
                      <a:alpha val="40000"/>
                    </a:srgbClr>
                  </a:outerShdw>
                </a:effectLst>
                <a:latin typeface="Sarabun" panose="00000500000000000000" pitchFamily="2" charset="-34"/>
                <a:cs typeface="Sarabun" panose="00000500000000000000" pitchFamily="2" charset="-34"/>
              </a:rPr>
              <a:t>RD-WASH MANAGEMENT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34C5820-B10D-32FE-C111-F3522AAB3191}"/>
              </a:ext>
            </a:extLst>
          </p:cNvPr>
          <p:cNvCxnSpPr>
            <a:cxnSpLocks/>
          </p:cNvCxnSpPr>
          <p:nvPr/>
        </p:nvCxnSpPr>
        <p:spPr>
          <a:xfrm>
            <a:off x="2566021" y="3936830"/>
            <a:ext cx="9129155" cy="0"/>
          </a:xfrm>
          <a:prstGeom prst="line">
            <a:avLst/>
          </a:prstGeom>
          <a:ln>
            <a:solidFill>
              <a:schemeClr val="accent1">
                <a:alpha val="3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4237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07407E-6 L 2.81459 4.07407E-6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72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33333E-6 L 2.81146 3.33333E-6 " pathEditMode="relative" rAng="0" ptsTypes="AA">
                                      <p:cBhvr>
                                        <p:cTn id="8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5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3000">
              <a:srgbClr val="69B7F7"/>
            </a:gs>
            <a:gs pos="98000">
              <a:srgbClr val="82C4F6"/>
            </a:gs>
            <a:gs pos="0">
              <a:srgbClr val="3C86E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louds in the sky&#10;&#10;Description automatically generated">
            <a:extLst>
              <a:ext uri="{FF2B5EF4-FFF2-40B4-BE49-F238E27FC236}">
                <a16:creationId xmlns:a16="http://schemas.microsoft.com/office/drawing/2014/main" id="{E184C02F-2610-6991-2033-6052A595679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05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4EF2A2-E26A-1BDB-16C3-7EFAE0CB6AE0}"/>
              </a:ext>
            </a:extLst>
          </p:cNvPr>
          <p:cNvSpPr txBox="1"/>
          <p:nvPr/>
        </p:nvSpPr>
        <p:spPr>
          <a:xfrm>
            <a:off x="1272969" y="101765"/>
            <a:ext cx="96460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2E3A59"/>
                </a:solidFill>
                <a:effectLst>
                  <a:outerShdw blurRad="88900" dist="38100" dir="5400000" sx="99000" sy="99000" algn="t" rotWithShape="0">
                    <a:schemeClr val="bg1">
                      <a:alpha val="70000"/>
                    </a:schemeClr>
                  </a:outerShdw>
                </a:effectLst>
                <a:latin typeface="Sarabun" panose="00000500000000000000" pitchFamily="2" charset="-34"/>
                <a:cs typeface="Sarabun" panose="00000500000000000000" pitchFamily="2" charset="-34"/>
              </a:rPr>
              <a:t>RD-WASH Workflow Process</a:t>
            </a:r>
          </a:p>
        </p:txBody>
      </p:sp>
      <p:sp>
        <p:nvSpPr>
          <p:cNvPr id="6" name="Flowchart: Terminator 5">
            <a:extLst>
              <a:ext uri="{FF2B5EF4-FFF2-40B4-BE49-F238E27FC236}">
                <a16:creationId xmlns:a16="http://schemas.microsoft.com/office/drawing/2014/main" id="{C7B11FE1-17A7-D922-71A9-F52C770DA029}"/>
              </a:ext>
            </a:extLst>
          </p:cNvPr>
          <p:cNvSpPr/>
          <p:nvPr/>
        </p:nvSpPr>
        <p:spPr>
          <a:xfrm>
            <a:off x="1272969" y="1396599"/>
            <a:ext cx="2676599" cy="572880"/>
          </a:xfrm>
          <a:prstGeom prst="flowChartTerminator">
            <a:avLst/>
          </a:prstGeom>
          <a:gradFill flip="none" rotWithShape="1">
            <a:gsLst>
              <a:gs pos="100000">
                <a:srgbClr val="688796"/>
              </a:gs>
              <a:gs pos="0">
                <a:srgbClr val="37474F"/>
              </a:gs>
            </a:gsLst>
            <a:lin ang="2700000" scaled="1"/>
            <a:tileRect/>
          </a:gradFill>
          <a:ln>
            <a:solidFill>
              <a:srgbClr val="263238"/>
            </a:solidFill>
          </a:ln>
          <a:effectLst>
            <a:outerShdw blurRad="76200" dist="63500" dir="5400000" sx="99000" sy="99000" algn="ctr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effectLst>
                  <a:outerShdw blurRad="50800" dist="38100" dir="16200000" rotWithShape="0">
                    <a:schemeClr val="tx1">
                      <a:alpha val="27000"/>
                    </a:schemeClr>
                  </a:outerShdw>
                </a:effectLst>
                <a:latin typeface="Sarabun" panose="00000500000000000000" pitchFamily="2" charset="-34"/>
                <a:cs typeface="Sarabun" panose="00000500000000000000" pitchFamily="2" charset="-34"/>
              </a:rPr>
              <a:t> Create WashJobs</a:t>
            </a: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BD91A74F-18F8-6D7F-9B67-2D97C73A194C}"/>
              </a:ext>
            </a:extLst>
          </p:cNvPr>
          <p:cNvSpPr/>
          <p:nvPr/>
        </p:nvSpPr>
        <p:spPr>
          <a:xfrm>
            <a:off x="4757699" y="1402604"/>
            <a:ext cx="2676599" cy="560870"/>
          </a:xfrm>
          <a:prstGeom prst="flowChartProcess">
            <a:avLst/>
          </a:prstGeom>
          <a:gradFill>
            <a:gsLst>
              <a:gs pos="100000">
                <a:srgbClr val="688796"/>
              </a:gs>
              <a:gs pos="0">
                <a:srgbClr val="37474F"/>
              </a:gs>
            </a:gsLst>
            <a:lin ang="2700000" scaled="1"/>
          </a:gradFill>
          <a:effectLst>
            <a:outerShdw blurRad="76200" dist="63500" dir="5400000" sx="99000" sy="99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Sarabun" panose="00000500000000000000" pitchFamily="2" charset="-34"/>
                <a:cs typeface="Sarabun" panose="00000500000000000000" pitchFamily="2" charset="-34"/>
              </a:rPr>
              <a:t> Verify Uniform Code</a:t>
            </a:r>
          </a:p>
        </p:txBody>
      </p: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0700D166-9AA9-4650-85D2-AE301FD55A6F}"/>
              </a:ext>
            </a:extLst>
          </p:cNvPr>
          <p:cNvSpPr/>
          <p:nvPr/>
        </p:nvSpPr>
        <p:spPr>
          <a:xfrm>
            <a:off x="8424720" y="2500822"/>
            <a:ext cx="2676599" cy="560870"/>
          </a:xfrm>
          <a:prstGeom prst="flowChartInputOutput">
            <a:avLst/>
          </a:prstGeom>
          <a:gradFill>
            <a:gsLst>
              <a:gs pos="98000">
                <a:srgbClr val="688796"/>
              </a:gs>
              <a:gs pos="0">
                <a:srgbClr val="37474F"/>
              </a:gs>
            </a:gsLst>
            <a:lin ang="5400000" scaled="1"/>
          </a:gradFill>
          <a:effectLst>
            <a:outerShdw blurRad="76200" dist="63500" dir="5400000" sx="99000" sy="99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Sarabun" panose="00000500000000000000" pitchFamily="2" charset="-34"/>
                <a:cs typeface="Sarabun" panose="00000500000000000000" pitchFamily="2" charset="-34"/>
              </a:rPr>
              <a:t>Receive Washed Uniforms</a:t>
            </a:r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A756EACD-2551-251C-448B-197528C869A6}"/>
              </a:ext>
            </a:extLst>
          </p:cNvPr>
          <p:cNvSpPr/>
          <p:nvPr/>
        </p:nvSpPr>
        <p:spPr>
          <a:xfrm>
            <a:off x="8424721" y="1396599"/>
            <a:ext cx="2676599" cy="560870"/>
          </a:xfrm>
          <a:prstGeom prst="flowChartProcess">
            <a:avLst/>
          </a:prstGeom>
          <a:gradFill>
            <a:gsLst>
              <a:gs pos="100000">
                <a:srgbClr val="688796"/>
              </a:gs>
              <a:gs pos="0">
                <a:srgbClr val="37474F"/>
              </a:gs>
            </a:gsLst>
            <a:lin ang="2700000" scaled="1"/>
          </a:gradFill>
          <a:effectLst>
            <a:outerShdw blurRad="76200" dist="63500" dir="5400000" sx="99000" sy="99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Send for Washing on Schedule</a:t>
            </a:r>
            <a:endParaRPr lang="en-US" sz="1000" dirty="0">
              <a:latin typeface="Sarabun" panose="00000500000000000000" pitchFamily="2" charset="-34"/>
              <a:cs typeface="Sarabun" panose="00000500000000000000" pitchFamily="2" charset="-34"/>
            </a:endParaRPr>
          </a:p>
        </p:txBody>
      </p:sp>
      <p:sp>
        <p:nvSpPr>
          <p:cNvPr id="23" name="Flowchart: Process 22">
            <a:extLst>
              <a:ext uri="{FF2B5EF4-FFF2-40B4-BE49-F238E27FC236}">
                <a16:creationId xmlns:a16="http://schemas.microsoft.com/office/drawing/2014/main" id="{ECEAA78C-8683-1497-CCA7-466302295534}"/>
              </a:ext>
            </a:extLst>
          </p:cNvPr>
          <p:cNvSpPr/>
          <p:nvPr/>
        </p:nvSpPr>
        <p:spPr>
          <a:xfrm>
            <a:off x="4757699" y="2502297"/>
            <a:ext cx="2676599" cy="560870"/>
          </a:xfrm>
          <a:prstGeom prst="flowChartProcess">
            <a:avLst/>
          </a:prstGeom>
          <a:gradFill>
            <a:gsLst>
              <a:gs pos="100000">
                <a:srgbClr val="688796"/>
              </a:gs>
              <a:gs pos="0">
                <a:srgbClr val="37474F"/>
              </a:gs>
            </a:gsLst>
            <a:lin ang="2700000" scaled="1"/>
          </a:gradFill>
          <a:effectLst>
            <a:outerShdw blurRad="76200" dist="63500" dir="5400000" sx="99000" sy="99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Sarabun" panose="00000500000000000000" pitchFamily="2" charset="-34"/>
                <a:cs typeface="Sarabun" panose="00000500000000000000" pitchFamily="2" charset="-34"/>
              </a:rPr>
              <a:t>ESD Testing</a:t>
            </a:r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E2DC6F24-8F72-36B6-0BE5-6ADEA8147FF6}"/>
              </a:ext>
            </a:extLst>
          </p:cNvPr>
          <p:cNvSpPr/>
          <p:nvPr/>
        </p:nvSpPr>
        <p:spPr>
          <a:xfrm>
            <a:off x="8424718" y="3829024"/>
            <a:ext cx="2676599" cy="560870"/>
          </a:xfrm>
          <a:prstGeom prst="flowChartProcess">
            <a:avLst/>
          </a:prstGeom>
          <a:gradFill>
            <a:gsLst>
              <a:gs pos="100000">
                <a:srgbClr val="688796"/>
              </a:gs>
              <a:gs pos="0">
                <a:srgbClr val="37474F"/>
              </a:gs>
            </a:gsLst>
            <a:lin ang="2700000" scaled="1"/>
          </a:gradFill>
          <a:effectLst>
            <a:outerShdw blurRad="76200" dist="63500" dir="5400000" sx="99000" sy="99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Repeat Washing</a:t>
            </a:r>
            <a:endParaRPr lang="en-US" sz="1000" dirty="0">
              <a:latin typeface="Sarabun" panose="00000500000000000000" pitchFamily="2" charset="-34"/>
              <a:cs typeface="Sarabun" panose="00000500000000000000" pitchFamily="2" charset="-34"/>
            </a:endParaRPr>
          </a:p>
        </p:txBody>
      </p: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6829D032-1854-8F1B-982F-019351AE7B74}"/>
              </a:ext>
            </a:extLst>
          </p:cNvPr>
          <p:cNvSpPr/>
          <p:nvPr/>
        </p:nvSpPr>
        <p:spPr>
          <a:xfrm>
            <a:off x="1272968" y="3325278"/>
            <a:ext cx="2676599" cy="560870"/>
          </a:xfrm>
          <a:prstGeom prst="flowChartProcess">
            <a:avLst/>
          </a:prstGeom>
          <a:gradFill>
            <a:gsLst>
              <a:gs pos="100000">
                <a:srgbClr val="688796"/>
              </a:gs>
              <a:gs pos="0">
                <a:srgbClr val="37474F"/>
              </a:gs>
            </a:gsLst>
            <a:lin ang="2700000" scaled="1"/>
          </a:gradFill>
          <a:effectLst>
            <a:outerShdw blurRad="76200" dist="63500" dir="5400000" sx="99000" sy="99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Return to Stock</a:t>
            </a:r>
            <a:endParaRPr lang="en-US" sz="1000" dirty="0">
              <a:latin typeface="Sarabun" panose="00000500000000000000" pitchFamily="2" charset="-34"/>
              <a:cs typeface="Sarabun" panose="00000500000000000000" pitchFamily="2" charset="-34"/>
            </a:endParaRPr>
          </a:p>
        </p:txBody>
      </p:sp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9A34057E-EB84-C03F-0123-64AB31F3D822}"/>
              </a:ext>
            </a:extLst>
          </p:cNvPr>
          <p:cNvSpPr/>
          <p:nvPr/>
        </p:nvSpPr>
        <p:spPr>
          <a:xfrm>
            <a:off x="1272968" y="4329000"/>
            <a:ext cx="2676599" cy="560870"/>
          </a:xfrm>
          <a:prstGeom prst="flowChartProcess">
            <a:avLst/>
          </a:prstGeom>
          <a:gradFill>
            <a:gsLst>
              <a:gs pos="100000">
                <a:srgbClr val="688796"/>
              </a:gs>
              <a:gs pos="0">
                <a:srgbClr val="37474F"/>
              </a:gs>
            </a:gsLst>
            <a:lin ang="2700000" scaled="1"/>
          </a:gradFill>
          <a:effectLst>
            <a:outerShdw blurRad="76200" dist="63500" dir="5400000" sx="99000" sy="99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Verify Employee Uniform Code</a:t>
            </a:r>
            <a:endParaRPr lang="en-US" sz="1000" dirty="0">
              <a:latin typeface="Sarabun" panose="00000500000000000000" pitchFamily="2" charset="-34"/>
              <a:cs typeface="Sarabun" panose="00000500000000000000" pitchFamily="2" charset="-34"/>
            </a:endParaRPr>
          </a:p>
        </p:txBody>
      </p: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7ADF020C-9366-6541-022D-45E5A959E471}"/>
              </a:ext>
            </a:extLst>
          </p:cNvPr>
          <p:cNvSpPr/>
          <p:nvPr/>
        </p:nvSpPr>
        <p:spPr>
          <a:xfrm>
            <a:off x="4757699" y="5718845"/>
            <a:ext cx="2676599" cy="560870"/>
          </a:xfrm>
          <a:prstGeom prst="flowChartProcess">
            <a:avLst/>
          </a:prstGeom>
          <a:gradFill>
            <a:gsLst>
              <a:gs pos="100000">
                <a:srgbClr val="688796"/>
              </a:gs>
              <a:gs pos="0">
                <a:srgbClr val="37474F"/>
              </a:gs>
            </a:gsLst>
            <a:lin ang="2700000" scaled="1"/>
          </a:gradFill>
          <a:effectLst>
            <a:outerShdw blurRad="76200" dist="63500" dir="5400000" sx="99000" sy="99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Separate by Department</a:t>
            </a:r>
            <a:endParaRPr lang="en-US" sz="1000" dirty="0">
              <a:latin typeface="Sarabun" panose="00000500000000000000" pitchFamily="2" charset="-34"/>
              <a:cs typeface="Sarabun" panose="00000500000000000000" pitchFamily="2" charset="-34"/>
            </a:endParaRPr>
          </a:p>
        </p:txBody>
      </p:sp>
      <p:sp>
        <p:nvSpPr>
          <p:cNvPr id="28" name="Flowchart: Decision 27">
            <a:extLst>
              <a:ext uri="{FF2B5EF4-FFF2-40B4-BE49-F238E27FC236}">
                <a16:creationId xmlns:a16="http://schemas.microsoft.com/office/drawing/2014/main" id="{0E455287-4979-54B5-8315-35AD426F47FE}"/>
              </a:ext>
            </a:extLst>
          </p:cNvPr>
          <p:cNvSpPr/>
          <p:nvPr/>
        </p:nvSpPr>
        <p:spPr>
          <a:xfrm>
            <a:off x="1552467" y="5472288"/>
            <a:ext cx="2117759" cy="1050944"/>
          </a:xfrm>
          <a:prstGeom prst="flowChartDecision">
            <a:avLst/>
          </a:prstGeom>
          <a:gradFill flip="none" rotWithShape="1">
            <a:gsLst>
              <a:gs pos="98000">
                <a:srgbClr val="688796"/>
              </a:gs>
              <a:gs pos="0">
                <a:srgbClr val="37474F"/>
              </a:gs>
            </a:gsLst>
            <a:lin ang="5400000" scaled="0"/>
            <a:tileRect/>
          </a:gradFill>
          <a:effectLst>
            <a:outerShdw blurRad="76200" dist="63500" dir="5400000" sx="99000" sy="99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Proceed to Check System Record</a:t>
            </a:r>
            <a:endParaRPr lang="en-US" sz="1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Flowchart: Decision 28">
            <a:extLst>
              <a:ext uri="{FF2B5EF4-FFF2-40B4-BE49-F238E27FC236}">
                <a16:creationId xmlns:a16="http://schemas.microsoft.com/office/drawing/2014/main" id="{37F7AFEE-DDF6-D07A-9644-DAA1ABFB6C34}"/>
              </a:ext>
            </a:extLst>
          </p:cNvPr>
          <p:cNvSpPr/>
          <p:nvPr/>
        </p:nvSpPr>
        <p:spPr>
          <a:xfrm>
            <a:off x="5037118" y="3583987"/>
            <a:ext cx="2117759" cy="1050944"/>
          </a:xfrm>
          <a:prstGeom prst="flowChartDecision">
            <a:avLst/>
          </a:prstGeom>
          <a:gradFill flip="none" rotWithShape="1">
            <a:gsLst>
              <a:gs pos="98000">
                <a:srgbClr val="688796"/>
              </a:gs>
              <a:gs pos="0">
                <a:srgbClr val="37474F"/>
              </a:gs>
            </a:gsLst>
            <a:lin ang="5400000" scaled="0"/>
            <a:tileRect/>
          </a:gradFill>
          <a:effectLst>
            <a:outerShdw blurRad="76200" dist="63500" dir="5400000" sx="99000" sy="99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1.00*10</a:t>
            </a:r>
            <a:r>
              <a:rPr lang="el-GR" sz="1000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r>
              <a:rPr lang="el-GR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Ω</a:t>
            </a:r>
            <a:endParaRPr lang="en-US" sz="1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l-GR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en-US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algn="ctr"/>
            <a:r>
              <a:rPr lang="el-GR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1.00*10</a:t>
            </a:r>
            <a:r>
              <a:rPr lang="el-GR" sz="1000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  <a:r>
              <a:rPr lang="el-GR" sz="1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Ω</a:t>
            </a:r>
            <a:endParaRPr lang="en-US" sz="1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Flowchart: Terminator 29">
            <a:extLst>
              <a:ext uri="{FF2B5EF4-FFF2-40B4-BE49-F238E27FC236}">
                <a16:creationId xmlns:a16="http://schemas.microsoft.com/office/drawing/2014/main" id="{1E98BEEA-0FF0-B1A8-23C7-CF6DEC4CC007}"/>
              </a:ext>
            </a:extLst>
          </p:cNvPr>
          <p:cNvSpPr/>
          <p:nvPr/>
        </p:nvSpPr>
        <p:spPr>
          <a:xfrm>
            <a:off x="8424717" y="5716621"/>
            <a:ext cx="2676599" cy="572880"/>
          </a:xfrm>
          <a:prstGeom prst="flowChartTerminator">
            <a:avLst/>
          </a:prstGeom>
          <a:gradFill flip="none" rotWithShape="1">
            <a:gsLst>
              <a:gs pos="100000">
                <a:srgbClr val="688796"/>
              </a:gs>
              <a:gs pos="0">
                <a:srgbClr val="37474F"/>
              </a:gs>
            </a:gsLst>
            <a:lin ang="2700000" scaled="1"/>
            <a:tileRect/>
          </a:gradFill>
          <a:ln>
            <a:solidFill>
              <a:srgbClr val="263238"/>
            </a:solidFill>
          </a:ln>
          <a:effectLst>
            <a:outerShdw blurRad="76200" dist="63500" dir="5400000" sx="99000" sy="99000" algn="ctr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effectLst>
                  <a:outerShdw blurRad="50800" dist="38100" dir="16200000" rotWithShape="0">
                    <a:schemeClr val="tx1">
                      <a:alpha val="27000"/>
                    </a:schemeClr>
                  </a:outerShdw>
                </a:effectLst>
              </a:rPr>
              <a:t>Contact the supervisor for uniform pickup.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A4B44D3-240B-8C37-CFFD-473E22EA29C3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949567" y="1683039"/>
            <a:ext cx="80813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244BCA3-8A76-082A-0E72-6EC3610BF450}"/>
              </a:ext>
            </a:extLst>
          </p:cNvPr>
          <p:cNvCxnSpPr>
            <a:cxnSpLocks/>
            <a:stCxn id="9" idx="3"/>
            <a:endCxn id="20" idx="1"/>
          </p:cNvCxnSpPr>
          <p:nvPr/>
        </p:nvCxnSpPr>
        <p:spPr>
          <a:xfrm flipV="1">
            <a:off x="7434298" y="1677034"/>
            <a:ext cx="990423" cy="600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80CB097-00C0-2859-37E2-F6AAAEC3A626}"/>
              </a:ext>
            </a:extLst>
          </p:cNvPr>
          <p:cNvCxnSpPr>
            <a:cxnSpLocks/>
            <a:stCxn id="20" idx="2"/>
            <a:endCxn id="11" idx="1"/>
          </p:cNvCxnSpPr>
          <p:nvPr/>
        </p:nvCxnSpPr>
        <p:spPr>
          <a:xfrm flipH="1">
            <a:off x="9763020" y="1957469"/>
            <a:ext cx="1" cy="5433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F03BD2E-60F5-5A7C-A29B-C506A5679051}"/>
              </a:ext>
            </a:extLst>
          </p:cNvPr>
          <p:cNvCxnSpPr>
            <a:cxnSpLocks/>
            <a:stCxn id="11" idx="2"/>
            <a:endCxn id="23" idx="3"/>
          </p:cNvCxnSpPr>
          <p:nvPr/>
        </p:nvCxnSpPr>
        <p:spPr>
          <a:xfrm flipH="1">
            <a:off x="7434298" y="2781257"/>
            <a:ext cx="1258082" cy="147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4C35864-8AE8-5720-542A-0555143B5AEB}"/>
              </a:ext>
            </a:extLst>
          </p:cNvPr>
          <p:cNvCxnSpPr>
            <a:cxnSpLocks/>
            <a:stCxn id="23" idx="2"/>
            <a:endCxn id="29" idx="0"/>
          </p:cNvCxnSpPr>
          <p:nvPr/>
        </p:nvCxnSpPr>
        <p:spPr>
          <a:xfrm flipH="1">
            <a:off x="6095998" y="3063167"/>
            <a:ext cx="1" cy="52082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A7FB5EF-1697-09C3-BCE1-7531865B30BA}"/>
              </a:ext>
            </a:extLst>
          </p:cNvPr>
          <p:cNvCxnSpPr>
            <a:cxnSpLocks/>
            <a:stCxn id="29" idx="1"/>
            <a:endCxn id="25" idx="3"/>
          </p:cNvCxnSpPr>
          <p:nvPr/>
        </p:nvCxnSpPr>
        <p:spPr>
          <a:xfrm flipH="1" flipV="1">
            <a:off x="3949567" y="3605713"/>
            <a:ext cx="1087551" cy="50374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49C7D84-86B3-4156-0470-964228795D9D}"/>
              </a:ext>
            </a:extLst>
          </p:cNvPr>
          <p:cNvCxnSpPr>
            <a:cxnSpLocks/>
            <a:stCxn id="24" idx="0"/>
            <a:endCxn id="11" idx="4"/>
          </p:cNvCxnSpPr>
          <p:nvPr/>
        </p:nvCxnSpPr>
        <p:spPr>
          <a:xfrm flipV="1">
            <a:off x="9763018" y="3061692"/>
            <a:ext cx="2" cy="76733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B6E810A-2395-FB4E-FD1F-701443FEBC96}"/>
              </a:ext>
            </a:extLst>
          </p:cNvPr>
          <p:cNvCxnSpPr>
            <a:cxnSpLocks/>
            <a:stCxn id="29" idx="3"/>
            <a:endCxn id="24" idx="1"/>
          </p:cNvCxnSpPr>
          <p:nvPr/>
        </p:nvCxnSpPr>
        <p:spPr>
          <a:xfrm>
            <a:off x="7154877" y="4109459"/>
            <a:ext cx="126984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F8718F9-2588-331A-934A-8371898B8372}"/>
              </a:ext>
            </a:extLst>
          </p:cNvPr>
          <p:cNvCxnSpPr>
            <a:cxnSpLocks/>
            <a:stCxn id="28" idx="3"/>
            <a:endCxn id="27" idx="1"/>
          </p:cNvCxnSpPr>
          <p:nvPr/>
        </p:nvCxnSpPr>
        <p:spPr>
          <a:xfrm>
            <a:off x="3670226" y="5997760"/>
            <a:ext cx="1087473" cy="152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96D99DD-1786-6654-F766-DB261E0FA9E4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>
            <a:off x="2611268" y="4889870"/>
            <a:ext cx="79" cy="58241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06FAB75-3BDC-1FA2-4D81-54893BA40064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>
            <a:off x="2611268" y="3886148"/>
            <a:ext cx="0" cy="4428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744A218-34F5-A94E-D7D2-8D20B9B2D244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7434298" y="5998575"/>
            <a:ext cx="1007346" cy="70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6F688F22-F3C1-7AAF-BE0C-011C423B4282}"/>
              </a:ext>
            </a:extLst>
          </p:cNvPr>
          <p:cNvCxnSpPr>
            <a:cxnSpLocks/>
            <a:stCxn id="28" idx="1"/>
            <a:endCxn id="25" idx="1"/>
          </p:cNvCxnSpPr>
          <p:nvPr/>
        </p:nvCxnSpPr>
        <p:spPr>
          <a:xfrm rot="10800000">
            <a:off x="1272969" y="3605714"/>
            <a:ext cx="279499" cy="2392047"/>
          </a:xfrm>
          <a:prstGeom prst="bentConnector3">
            <a:avLst>
              <a:gd name="adj1" fmla="val 377441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8541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uds in the sky&#10;&#10;Description automatically generated">
            <a:extLst>
              <a:ext uri="{FF2B5EF4-FFF2-40B4-BE49-F238E27FC236}">
                <a16:creationId xmlns:a16="http://schemas.microsoft.com/office/drawing/2014/main" id="{FC631534-980F-905B-6E91-1CD0AE55DF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05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57767A-4D58-9A7C-338A-19C6186DB0CC}"/>
              </a:ext>
            </a:extLst>
          </p:cNvPr>
          <p:cNvSpPr txBox="1"/>
          <p:nvPr/>
        </p:nvSpPr>
        <p:spPr>
          <a:xfrm>
            <a:off x="1272967" y="139865"/>
            <a:ext cx="96460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2E3A59"/>
                </a:solidFill>
                <a:effectLst>
                  <a:outerShdw blurRad="88900" dist="38100" dir="5400000" sx="99000" sy="99000" algn="t" rotWithShape="0">
                    <a:schemeClr val="bg1">
                      <a:alpha val="70000"/>
                    </a:schemeClr>
                  </a:outerShdw>
                </a:effectLst>
                <a:latin typeface="Sarabun" panose="00000500000000000000" pitchFamily="2" charset="-34"/>
                <a:cs typeface="Sarabun" panose="00000500000000000000" pitchFamily="2" charset="-34"/>
              </a:rPr>
              <a:t>WASH MANAGEMENT</a:t>
            </a:r>
          </a:p>
        </p:txBody>
      </p:sp>
      <p:pic>
        <p:nvPicPr>
          <p:cNvPr id="7" name="Picture 6" descr="A screenshot of a computer">
            <a:extLst>
              <a:ext uri="{FF2B5EF4-FFF2-40B4-BE49-F238E27FC236}">
                <a16:creationId xmlns:a16="http://schemas.microsoft.com/office/drawing/2014/main" id="{2992E082-14AB-67FD-483E-0C0023533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347" y="1049171"/>
            <a:ext cx="9385299" cy="527923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71760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uds in the sky">
            <a:extLst>
              <a:ext uri="{FF2B5EF4-FFF2-40B4-BE49-F238E27FC236}">
                <a16:creationId xmlns:a16="http://schemas.microsoft.com/office/drawing/2014/main" id="{8BB1DAD7-3B63-DFE0-DDA5-8903A8915AD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05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0AC37B-3BD6-918D-DC37-A0E2E083AD1B}"/>
              </a:ext>
            </a:extLst>
          </p:cNvPr>
          <p:cNvSpPr txBox="1"/>
          <p:nvPr/>
        </p:nvSpPr>
        <p:spPr>
          <a:xfrm>
            <a:off x="1272965" y="139865"/>
            <a:ext cx="96460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2E3A59"/>
                </a:solidFill>
                <a:effectLst>
                  <a:outerShdw blurRad="88900" dist="38100" dir="5400000" sx="99000" sy="99000" algn="t" rotWithShape="0">
                    <a:schemeClr val="bg1">
                      <a:alpha val="70000"/>
                    </a:schemeClr>
                  </a:outerShdw>
                </a:effectLst>
                <a:latin typeface="Sarabun" panose="00000500000000000000" pitchFamily="2" charset="-34"/>
                <a:cs typeface="Sarabun" panose="00000500000000000000" pitchFamily="2" charset="-34"/>
              </a:rPr>
              <a:t>WASH MANAGEMENT</a:t>
            </a:r>
          </a:p>
        </p:txBody>
      </p:sp>
      <p:pic>
        <p:nvPicPr>
          <p:cNvPr id="11" name="Picture 10" descr="A screenshot of a computer">
            <a:extLst>
              <a:ext uri="{FF2B5EF4-FFF2-40B4-BE49-F238E27FC236}">
                <a16:creationId xmlns:a16="http://schemas.microsoft.com/office/drawing/2014/main" id="{7183154A-D504-EBBD-3761-645D0D02A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347" y="1049171"/>
            <a:ext cx="9385299" cy="527923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5370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louds in the sky&#10;&#10;Description automatically generated">
            <a:extLst>
              <a:ext uri="{FF2B5EF4-FFF2-40B4-BE49-F238E27FC236}">
                <a16:creationId xmlns:a16="http://schemas.microsoft.com/office/drawing/2014/main" id="{AA1BD928-90E8-FA36-0230-1497B49FED6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05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EB7B7C-0215-A73B-90A8-95AADEAE941E}"/>
              </a:ext>
            </a:extLst>
          </p:cNvPr>
          <p:cNvSpPr txBox="1"/>
          <p:nvPr/>
        </p:nvSpPr>
        <p:spPr>
          <a:xfrm>
            <a:off x="1272965" y="139865"/>
            <a:ext cx="96460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2E3A59"/>
                </a:solidFill>
                <a:effectLst>
                  <a:outerShdw blurRad="88900" dist="38100" dir="5400000" sx="99000" sy="99000" algn="t" rotWithShape="0">
                    <a:schemeClr val="bg1">
                      <a:alpha val="70000"/>
                    </a:schemeClr>
                  </a:outerShdw>
                </a:effectLst>
                <a:latin typeface="Sarabun" panose="00000500000000000000" pitchFamily="2" charset="-34"/>
                <a:cs typeface="Sarabun" panose="00000500000000000000" pitchFamily="2" charset="-34"/>
              </a:rPr>
              <a:t>EMPLOYEE MANAGEMENT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16CC2A6-A0A8-7083-E2E5-EA21AFE7A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347" y="1049171"/>
            <a:ext cx="9385299" cy="527923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577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uds in the sky">
            <a:extLst>
              <a:ext uri="{FF2B5EF4-FFF2-40B4-BE49-F238E27FC236}">
                <a16:creationId xmlns:a16="http://schemas.microsoft.com/office/drawing/2014/main" id="{31271988-9B1E-AC98-CE7D-BF7108FD92B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05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EB7B7C-0215-A73B-90A8-95AADEAE941E}"/>
              </a:ext>
            </a:extLst>
          </p:cNvPr>
          <p:cNvSpPr txBox="1"/>
          <p:nvPr/>
        </p:nvSpPr>
        <p:spPr>
          <a:xfrm>
            <a:off x="1272968" y="133202"/>
            <a:ext cx="96460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2E3A59"/>
                </a:solidFill>
                <a:effectLst>
                  <a:outerShdw blurRad="88900" dist="38100" dir="5400000" sx="99000" sy="99000" algn="t" rotWithShape="0">
                    <a:schemeClr val="bg1">
                      <a:alpha val="70000"/>
                    </a:schemeClr>
                  </a:outerShdw>
                </a:effectLst>
                <a:latin typeface="Sarabun" panose="00000500000000000000" pitchFamily="2" charset="-34"/>
                <a:cs typeface="Sarabun" panose="00000500000000000000" pitchFamily="2" charset="-34"/>
              </a:rPr>
              <a:t>UNIFORM MANAGEMENT</a:t>
            </a:r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F8D73238-2071-4903-5229-1C198E0C38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159" y="1035844"/>
            <a:ext cx="9515681" cy="53525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45715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uds in the sky">
            <a:extLst>
              <a:ext uri="{FF2B5EF4-FFF2-40B4-BE49-F238E27FC236}">
                <a16:creationId xmlns:a16="http://schemas.microsoft.com/office/drawing/2014/main" id="{C85ECFA6-82C0-B2C4-BAFD-2C31A91025B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0" cy="7105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EB7B7C-0215-A73B-90A8-95AADEAE941E}"/>
              </a:ext>
            </a:extLst>
          </p:cNvPr>
          <p:cNvSpPr txBox="1"/>
          <p:nvPr/>
        </p:nvSpPr>
        <p:spPr>
          <a:xfrm>
            <a:off x="1272966" y="139865"/>
            <a:ext cx="96460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2E3A59"/>
                </a:solidFill>
                <a:effectLst>
                  <a:outerShdw blurRad="88900" dist="38100" dir="5400000" sx="99000" sy="99000" algn="t" rotWithShape="0">
                    <a:schemeClr val="bg1">
                      <a:alpha val="70000"/>
                    </a:schemeClr>
                  </a:outerShdw>
                </a:effectLst>
                <a:latin typeface="Sarabun" panose="00000500000000000000" pitchFamily="2" charset="-34"/>
                <a:cs typeface="Sarabun" panose="00000500000000000000" pitchFamily="2" charset="-34"/>
              </a:rPr>
              <a:t>INVENTORY MANAGEMENT</a:t>
            </a:r>
          </a:p>
        </p:txBody>
      </p:sp>
      <p:pic>
        <p:nvPicPr>
          <p:cNvPr id="8" name="Picture 7" descr="A screenshot of a computer">
            <a:extLst>
              <a:ext uri="{FF2B5EF4-FFF2-40B4-BE49-F238E27FC236}">
                <a16:creationId xmlns:a16="http://schemas.microsoft.com/office/drawing/2014/main" id="{F53A9B03-640F-D48B-6193-2D1E7F59E4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193" y="1049171"/>
            <a:ext cx="9417606" cy="52974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89032E-8583-3309-9707-5E9D2C257ED1}"/>
              </a:ext>
            </a:extLst>
          </p:cNvPr>
          <p:cNvSpPr txBox="1"/>
          <p:nvPr/>
        </p:nvSpPr>
        <p:spPr>
          <a:xfrm>
            <a:off x="1272965" y="127330"/>
            <a:ext cx="96460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2E3A59"/>
                </a:solidFill>
                <a:effectLst>
                  <a:outerShdw blurRad="88900" dist="38100" dir="5400000" sx="99000" sy="99000" algn="t" rotWithShape="0">
                    <a:schemeClr val="bg1">
                      <a:alpha val="70000"/>
                    </a:schemeClr>
                  </a:outerShdw>
                </a:effectLst>
                <a:latin typeface="Sarabun" panose="00000500000000000000" pitchFamily="2" charset="-34"/>
                <a:cs typeface="Sarabun" panose="00000500000000000000" pitchFamily="2" charset="-34"/>
              </a:rPr>
              <a:t>INVENTORY MANAGEMENT</a:t>
            </a:r>
          </a:p>
        </p:txBody>
      </p:sp>
    </p:spTree>
    <p:extLst>
      <p:ext uri="{BB962C8B-B14F-4D97-AF65-F5344CB8AC3E}">
        <p14:creationId xmlns:p14="http://schemas.microsoft.com/office/powerpoint/2010/main" val="5274541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</TotalTime>
  <Words>61</Words>
  <Application>Microsoft Office PowerPoint</Application>
  <PresentationFormat>Widescreen</PresentationFormat>
  <Paragraphs>22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</vt:lpstr>
      <vt:lpstr>Aptos Display</vt:lpstr>
      <vt:lpstr>Arial</vt:lpstr>
      <vt:lpstr>Sarabun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bell supamongkhol</dc:creator>
  <cp:lastModifiedBy>bell supamongkhol</cp:lastModifiedBy>
  <cp:revision>32</cp:revision>
  <dcterms:created xsi:type="dcterms:W3CDTF">2025-04-28T05:42:45Z</dcterms:created>
  <dcterms:modified xsi:type="dcterms:W3CDTF">2025-04-28T16:58:30Z</dcterms:modified>
</cp:coreProperties>
</file>